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32"/>
  </p:notesMasterIdLst>
  <p:handoutMasterIdLst>
    <p:handoutMasterId r:id="rId33"/>
  </p:handoutMasterIdLst>
  <p:sldIdLst>
    <p:sldId id="306" r:id="rId4"/>
    <p:sldId id="261" r:id="rId5"/>
    <p:sldId id="319" r:id="rId6"/>
    <p:sldId id="320" r:id="rId7"/>
    <p:sldId id="322" r:id="rId8"/>
    <p:sldId id="323" r:id="rId9"/>
    <p:sldId id="324" r:id="rId10"/>
    <p:sldId id="325" r:id="rId11"/>
    <p:sldId id="348" r:id="rId12"/>
    <p:sldId id="262" r:id="rId13"/>
    <p:sldId id="349" r:id="rId14"/>
    <p:sldId id="263" r:id="rId15"/>
    <p:sldId id="338" r:id="rId16"/>
    <p:sldId id="339" r:id="rId17"/>
    <p:sldId id="340" r:id="rId18"/>
    <p:sldId id="341" r:id="rId19"/>
    <p:sldId id="344" r:id="rId20"/>
    <p:sldId id="346" r:id="rId21"/>
    <p:sldId id="350" r:id="rId22"/>
    <p:sldId id="257" r:id="rId23"/>
    <p:sldId id="258" r:id="rId24"/>
    <p:sldId id="259" r:id="rId25"/>
    <p:sldId id="260" r:id="rId26"/>
    <p:sldId id="347" r:id="rId27"/>
    <p:sldId id="308" r:id="rId28"/>
    <p:sldId id="309" r:id="rId29"/>
    <p:sldId id="307" r:id="rId30"/>
    <p:sldId id="31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5AA11-CC20-4C37-82FA-9D7A01215F63}" v="28" dt="2020-07-14T20:16:53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July 14,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July 14,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July 14,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usic-genre-classification-with-python-c714d032f0d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usical-genre-classification-with-convolutional-neural-networks-ff04f9601a74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Cepstrum</a:t>
            </a:r>
            <a:r>
              <a:rPr lang="de-DE" dirty="0">
                <a:solidFill>
                  <a:schemeClr val="bg1"/>
                </a:solidFill>
              </a:rPr>
              <a:t> = ST(</a:t>
            </a:r>
            <a:r>
              <a:rPr lang="de-DE" dirty="0" err="1">
                <a:solidFill>
                  <a:schemeClr val="bg1"/>
                </a:solidFill>
              </a:rPr>
              <a:t>add</a:t>
            </a:r>
            <a:r>
              <a:rPr lang="de-DE" dirty="0">
                <a:solidFill>
                  <a:schemeClr val="bg1"/>
                </a:solidFill>
              </a:rPr>
              <a:t> in) Fourier Transform (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( Fourier Transform (Sound)))</a:t>
            </a:r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LogisticRegression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RandomForests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SupportVectorMachine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Multi-Layer-</a:t>
            </a:r>
            <a:r>
              <a:rPr lang="de-DE" b="1" dirty="0" err="1">
                <a:solidFill>
                  <a:schemeClr val="bg1"/>
                </a:solidFill>
              </a:rPr>
              <a:t>Perceptron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: Multi-Layer-</a:t>
            </a:r>
            <a:r>
              <a:rPr lang="de-DE" dirty="0" err="1">
                <a:solidFill>
                  <a:schemeClr val="bg1"/>
                </a:solidFill>
              </a:rPr>
              <a:t>Perceptron</a:t>
            </a:r>
            <a:r>
              <a:rPr lang="de-DE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Parameter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 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hidden_layer_sizes</a:t>
            </a:r>
            <a:r>
              <a:rPr lang="de-DE" sz="2000" dirty="0">
                <a:solidFill>
                  <a:schemeClr val="bg1"/>
                </a:solidFill>
              </a:rPr>
              <a:t>: (100) , (100,50) and 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activation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relu</a:t>
            </a:r>
            <a:r>
              <a:rPr lang="de-DE" sz="2000" dirty="0">
                <a:solidFill>
                  <a:schemeClr val="bg1"/>
                </a:solidFill>
              </a:rPr>
              <a:t>‘ and ‘</a:t>
            </a:r>
            <a:r>
              <a:rPr lang="de-DE" sz="2000" dirty="0" err="1">
                <a:solidFill>
                  <a:schemeClr val="bg1"/>
                </a:solidFill>
              </a:rPr>
              <a:t>logistic</a:t>
            </a:r>
            <a:r>
              <a:rPr lang="de-DE" sz="2000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solver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‘</a:t>
            </a:r>
            <a:r>
              <a:rPr lang="en-US" sz="2000" dirty="0" err="1">
                <a:solidFill>
                  <a:schemeClr val="bg1"/>
                </a:solidFill>
              </a:rPr>
              <a:t>lbfgs</a:t>
            </a:r>
            <a:r>
              <a:rPr lang="en-US" sz="2000" dirty="0">
                <a:solidFill>
                  <a:schemeClr val="bg1"/>
                </a:solidFill>
              </a:rPr>
              <a:t>’ (quasi-Newton optimizer) and ’</a:t>
            </a:r>
            <a:r>
              <a:rPr lang="en-US" sz="2000" dirty="0" err="1">
                <a:solidFill>
                  <a:schemeClr val="bg1"/>
                </a:solidFill>
              </a:rPr>
              <a:t>adam</a:t>
            </a:r>
            <a:r>
              <a:rPr lang="en-US" sz="2000" dirty="0">
                <a:solidFill>
                  <a:schemeClr val="bg1"/>
                </a:solidFill>
              </a:rPr>
              <a:t>’ (based on stochastic gradient descent)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alpha</a:t>
            </a:r>
            <a:r>
              <a:rPr lang="de-DE" sz="2000" dirty="0">
                <a:solidFill>
                  <a:schemeClr val="bg1"/>
                </a:solidFill>
              </a:rPr>
              <a:t>: 0.0001 and 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learning_rate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constant</a:t>
            </a:r>
            <a:r>
              <a:rPr lang="de-DE" sz="2000" dirty="0">
                <a:solidFill>
                  <a:schemeClr val="bg1"/>
                </a:solidFill>
              </a:rPr>
              <a:t>‘, ‘</a:t>
            </a:r>
            <a:r>
              <a:rPr lang="en-US" sz="2000" dirty="0" err="1">
                <a:solidFill>
                  <a:schemeClr val="bg1"/>
                </a:solidFill>
              </a:rPr>
              <a:t>invscaling</a:t>
            </a:r>
            <a:r>
              <a:rPr lang="en-US" sz="2000" dirty="0">
                <a:solidFill>
                  <a:schemeClr val="bg1"/>
                </a:solidFill>
              </a:rPr>
              <a:t>’ and ‘adaptive’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max_iter</a:t>
            </a:r>
            <a:r>
              <a:rPr lang="de-DE" sz="2000" dirty="0">
                <a:solidFill>
                  <a:schemeClr val="bg1"/>
                </a:solidFill>
              </a:rPr>
              <a:t>: 250, 500 and 750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700" dirty="0">
                <a:solidFill>
                  <a:schemeClr val="bg1"/>
                </a:solidFill>
              </a:rPr>
              <a:t>Model </a:t>
            </a:r>
            <a:r>
              <a:rPr lang="de-DE" sz="4700" dirty="0" err="1">
                <a:solidFill>
                  <a:schemeClr val="bg1"/>
                </a:solidFill>
              </a:rPr>
              <a:t>Selection</a:t>
            </a:r>
            <a:r>
              <a:rPr lang="de-DE" sz="4700" dirty="0">
                <a:solidFill>
                  <a:schemeClr val="bg1"/>
                </a:solidFill>
              </a:rPr>
              <a:t>: Multi-Layer-</a:t>
            </a:r>
            <a:r>
              <a:rPr lang="de-DE" sz="4700" dirty="0" err="1">
                <a:solidFill>
                  <a:schemeClr val="bg1"/>
                </a:solidFill>
              </a:rPr>
              <a:t>Percepton</a:t>
            </a:r>
            <a:r>
              <a:rPr lang="de-DE" sz="4700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cross-validated grid-search over this parameter grid (with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Kfold</a:t>
            </a:r>
            <a:r>
              <a:rPr lang="en-US" dirty="0">
                <a:solidFill>
                  <a:schemeClr val="bg1"/>
                </a:solidFill>
              </a:rPr>
              <a:t>) yielded: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FED3E-70E6-483B-92E5-A45920ABC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820245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07EFC-6B89-48C8-97B3-CF35F5F7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2C6992-1467-435B-8423-41AE9DA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91691AD-5154-4D8D-978B-31CE9724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2" y="1117378"/>
            <a:ext cx="9547111" cy="47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3298BF4-768F-4D20-9041-0FB19D1FE6D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Evaluation</a:t>
            </a:r>
          </a:p>
        </p:txBody>
      </p:sp>
      <p:pic>
        <p:nvPicPr>
          <p:cNvPr id="7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FE85C57F-481E-4B31-A32C-0E82670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" y="1654418"/>
            <a:ext cx="9869558" cy="4950200"/>
          </a:xfrm>
        </p:spPr>
      </p:pic>
    </p:spTree>
    <p:extLst>
      <p:ext uri="{BB962C8B-B14F-4D97-AF65-F5344CB8AC3E}">
        <p14:creationId xmlns:p14="http://schemas.microsoft.com/office/powerpoint/2010/main" val="16583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CE116-4EB6-4E35-A3B4-E4969084001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 err="1">
                <a:solidFill>
                  <a:schemeClr val="bg1"/>
                </a:solidFill>
              </a:rPr>
              <a:t>Confusion</a:t>
            </a:r>
            <a:r>
              <a:rPr lang="de-DE" sz="4200" dirty="0">
                <a:solidFill>
                  <a:schemeClr val="bg1"/>
                </a:solidFill>
              </a:rPr>
              <a:t> Matrices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609685-54F2-43ED-BA46-6378F1996AF7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8ADE4CF-CDC7-4E8E-9104-36F8E27E59A9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405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Florians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1198127" cy="4609509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Accuracy</a:t>
            </a:r>
            <a:r>
              <a:rPr lang="de-DE" dirty="0">
                <a:solidFill>
                  <a:schemeClr val="bg1"/>
                </a:solidFill>
              </a:rPr>
              <a:t> 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while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   </a:t>
            </a:r>
          </a:p>
          <a:p>
            <a:pPr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…</a:t>
            </a:r>
            <a:r>
              <a:rPr lang="de-DE" dirty="0" err="1">
                <a:solidFill>
                  <a:schemeClr val="bg1"/>
                </a:solidFill>
              </a:rPr>
              <a:t>uniformly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distributed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4" y="674945"/>
            <a:ext cx="7557306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3710132"/>
            <a:ext cx="413442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6159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Widescreen</PresentationFormat>
  <Paragraphs>177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 for Classifying</vt:lpstr>
      <vt:lpstr>Dataset</vt:lpstr>
      <vt:lpstr>Features</vt:lpstr>
      <vt:lpstr>Zero Crossing Rate</vt:lpstr>
      <vt:lpstr>PowerPoint Presentation</vt:lpstr>
      <vt:lpstr>PowerPoint Presentation</vt:lpstr>
      <vt:lpstr>PowerPoint Presentation</vt:lpstr>
      <vt:lpstr>MFCC</vt:lpstr>
      <vt:lpstr>Chroma</vt:lpstr>
      <vt:lpstr>Chord Feature</vt:lpstr>
      <vt:lpstr>Our models</vt:lpstr>
      <vt:lpstr>Model Selection: Multi-Layer-Perceptron (MLP) </vt:lpstr>
      <vt:lpstr>Model Selection: Multi-Layer-Percepton (MLP) </vt:lpstr>
      <vt:lpstr>PowerPoint Presentation</vt:lpstr>
      <vt:lpstr>Evaluation</vt:lpstr>
      <vt:lpstr>Confusion Matrices</vt:lpstr>
      <vt:lpstr>Florians</vt:lpstr>
      <vt:lpstr>Input-Pipeline</vt:lpstr>
      <vt:lpstr>Input-Pipeline</vt:lpstr>
      <vt:lpstr>Input-Pipeline</vt:lpstr>
      <vt:lpstr>Input-Pipeline</vt:lpstr>
      <vt:lpstr>Outlook:</vt:lpstr>
      <vt:lpstr>References</vt:lpstr>
      <vt:lpstr>Task Distribution</vt:lpstr>
      <vt:lpstr>Appendix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Styliani Tholioti</cp:lastModifiedBy>
  <cp:revision>34</cp:revision>
  <dcterms:created xsi:type="dcterms:W3CDTF">2020-07-09T11:08:09Z</dcterms:created>
  <dcterms:modified xsi:type="dcterms:W3CDTF">2020-07-14T20:29:47Z</dcterms:modified>
</cp:coreProperties>
</file>